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6" r:id="rId4"/>
    <p:sldId id="258" r:id="rId5"/>
    <p:sldId id="263" r:id="rId6"/>
    <p:sldId id="264" r:id="rId7"/>
    <p:sldId id="261" r:id="rId8"/>
  </p:sldIdLst>
  <p:sldSz cx="9144000" cy="5143500" type="screen16x9"/>
  <p:notesSz cx="9144000" cy="514350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Раздел по умолчанию" id="{16C01394-B667-4215-84F3-B6C98A43BB78}">
          <p14:sldIdLst>
            <p14:sldId id="256"/>
            <p14:sldId id="257"/>
            <p14:sldId id="276"/>
            <p14:sldId id="258"/>
            <p14:sldId id="263"/>
            <p14:sldId id="26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9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864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0AC8A-A7E0-4F15-8683-277C1C5AECE3}" type="datetimeFigureOut">
              <a:rPr lang="ru-RU" smtClean="0"/>
              <a:t>19.02.2025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D2D8B-F9A4-4CEF-AE2D-DCCCD919F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82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67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74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6927" y="4405884"/>
            <a:ext cx="1196340" cy="5105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9740" y="198500"/>
            <a:ext cx="703707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78733" y="1068399"/>
            <a:ext cx="4096384" cy="3531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18" Type="http://schemas.openxmlformats.org/officeDocument/2006/relationships/image" Target="../media/image29.jpg"/><Relationship Id="rId3" Type="http://schemas.openxmlformats.org/officeDocument/2006/relationships/image" Target="../media/image14.jpg"/><Relationship Id="rId21" Type="http://schemas.openxmlformats.org/officeDocument/2006/relationships/image" Target="../media/image32.jp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17" Type="http://schemas.openxmlformats.org/officeDocument/2006/relationships/image" Target="../media/image28.jpg"/><Relationship Id="rId2" Type="http://schemas.openxmlformats.org/officeDocument/2006/relationships/image" Target="../media/image13.png"/><Relationship Id="rId16" Type="http://schemas.openxmlformats.org/officeDocument/2006/relationships/image" Target="../media/image27.jpg"/><Relationship Id="rId20" Type="http://schemas.openxmlformats.org/officeDocument/2006/relationships/image" Target="../media/image3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g"/><Relationship Id="rId11" Type="http://schemas.openxmlformats.org/officeDocument/2006/relationships/image" Target="../media/image22.jpg"/><Relationship Id="rId5" Type="http://schemas.openxmlformats.org/officeDocument/2006/relationships/image" Target="../media/image16.jpg"/><Relationship Id="rId15" Type="http://schemas.openxmlformats.org/officeDocument/2006/relationships/image" Target="../media/image26.jpg"/><Relationship Id="rId10" Type="http://schemas.openxmlformats.org/officeDocument/2006/relationships/image" Target="../media/image21.png"/><Relationship Id="rId19" Type="http://schemas.openxmlformats.org/officeDocument/2006/relationships/image" Target="../media/image30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Relationship Id="rId14" Type="http://schemas.openxmlformats.org/officeDocument/2006/relationships/image" Target="../media/image25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4.png"/><Relationship Id="rId7" Type="http://schemas.openxmlformats.org/officeDocument/2006/relationships/image" Target="../media/image1.pn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1.jpeg"/><Relationship Id="rId5" Type="http://schemas.openxmlformats.org/officeDocument/2006/relationships/image" Target="../media/image36.jpeg"/><Relationship Id="rId10" Type="http://schemas.openxmlformats.org/officeDocument/2006/relationships/image" Target="../media/image40.jpeg"/><Relationship Id="rId4" Type="http://schemas.openxmlformats.org/officeDocument/2006/relationships/image" Target="../media/image35.png"/><Relationship Id="rId9" Type="http://schemas.openxmlformats.org/officeDocument/2006/relationships/image" Target="../media/image3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g"/><Relationship Id="rId7" Type="http://schemas.openxmlformats.org/officeDocument/2006/relationships/image" Target="../media/image4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47"/>
            <a:ext cx="9144000" cy="513892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7298" y="1330638"/>
            <a:ext cx="6545580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/>
          </a:p>
          <a:p>
            <a:pPr marL="12700" marR="5080" algn="just">
              <a:lnSpc>
                <a:spcPct val="100000"/>
              </a:lnSpc>
            </a:pPr>
            <a:r>
              <a:rPr lang="ru-RU" sz="1800" spc="55" dirty="0">
                <a:solidFill>
                  <a:srgbClr val="FFFFFF"/>
                </a:solidFill>
              </a:rPr>
              <a:t>О</a:t>
            </a:r>
            <a:r>
              <a:rPr lang="ru-RU" sz="1800" spc="55">
                <a:solidFill>
                  <a:srgbClr val="FFFFFF"/>
                </a:solidFill>
              </a:rPr>
              <a:t>б </a:t>
            </a:r>
            <a:r>
              <a:rPr lang="ru-RU" sz="1800" spc="55" dirty="0">
                <a:solidFill>
                  <a:srgbClr val="FFFFFF"/>
                </a:solidFill>
              </a:rPr>
              <a:t>организации деятельности по сбору, переводу, опубликованию и исследованию материалов фольклорного наследия коренных малочисленных народов Севера, в том числе по сохранению ревитализации, изучению и популяризации обрядовой традиции «Медвежьи игрища»</a:t>
            </a:r>
            <a:endParaRPr sz="1800" dirty="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2420" y="208788"/>
            <a:ext cx="853440" cy="362712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323306" y="4041593"/>
            <a:ext cx="4555490" cy="5930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spc="100" dirty="0">
                <a:solidFill>
                  <a:srgbClr val="FFFFFF"/>
                </a:solidFill>
                <a:latin typeface="Tahoma"/>
                <a:cs typeface="Tahoma"/>
              </a:rPr>
              <a:t>Директор </a:t>
            </a:r>
            <a:r>
              <a:rPr sz="1200" spc="90" dirty="0" err="1">
                <a:solidFill>
                  <a:srgbClr val="FFFFFF"/>
                </a:solidFill>
                <a:latin typeface="Tahoma"/>
                <a:cs typeface="Tahoma"/>
              </a:rPr>
              <a:t>Департамента</a:t>
            </a:r>
            <a:r>
              <a:rPr sz="1200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65" dirty="0">
                <a:solidFill>
                  <a:srgbClr val="FFFFFF"/>
                </a:solidFill>
                <a:latin typeface="Tahoma"/>
                <a:cs typeface="Tahoma"/>
              </a:rPr>
              <a:t>культуры</a:t>
            </a:r>
            <a:endParaRPr sz="12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r>
              <a:rPr sz="1200" spc="60" dirty="0">
                <a:solidFill>
                  <a:srgbClr val="FFFFFF"/>
                </a:solidFill>
                <a:latin typeface="Tahoma"/>
                <a:cs typeface="Tahoma"/>
              </a:rPr>
              <a:t>Ханты-</a:t>
            </a:r>
            <a:r>
              <a:rPr sz="1200" spc="120" dirty="0">
                <a:solidFill>
                  <a:srgbClr val="FFFFFF"/>
                </a:solidFill>
                <a:latin typeface="Tahoma"/>
                <a:cs typeface="Tahoma"/>
              </a:rPr>
              <a:t>Мансийского</a:t>
            </a:r>
            <a:r>
              <a:rPr sz="12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100" dirty="0">
                <a:solidFill>
                  <a:srgbClr val="FFFFFF"/>
                </a:solidFill>
                <a:latin typeface="Tahoma"/>
                <a:cs typeface="Tahoma"/>
              </a:rPr>
              <a:t>автономного</a:t>
            </a:r>
            <a:r>
              <a:rPr sz="1200" spc="-5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95" dirty="0">
                <a:solidFill>
                  <a:srgbClr val="FFFFFF"/>
                </a:solidFill>
                <a:latin typeface="Tahoma"/>
                <a:cs typeface="Tahoma"/>
              </a:rPr>
              <a:t>округа</a:t>
            </a:r>
            <a:r>
              <a:rPr sz="1200" spc="-25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-60" dirty="0">
                <a:solidFill>
                  <a:srgbClr val="FFFFFF"/>
                </a:solidFill>
                <a:latin typeface="Tahoma"/>
                <a:cs typeface="Tahoma"/>
              </a:rPr>
              <a:t>–</a:t>
            </a:r>
            <a:r>
              <a:rPr sz="1200" spc="-30" dirty="0">
                <a:solidFill>
                  <a:srgbClr val="FFFFFF"/>
                </a:solidFill>
                <a:latin typeface="Tahoma"/>
                <a:cs typeface="Tahoma"/>
              </a:rPr>
              <a:t> </a:t>
            </a:r>
            <a:r>
              <a:rPr sz="1200" spc="100" dirty="0">
                <a:solidFill>
                  <a:srgbClr val="FFFFFF"/>
                </a:solidFill>
                <a:latin typeface="Tahoma"/>
                <a:cs typeface="Tahoma"/>
              </a:rPr>
              <a:t>Югры</a:t>
            </a:r>
            <a:endParaRPr sz="1200" dirty="0">
              <a:latin typeface="Tahoma"/>
              <a:cs typeface="Tahoma"/>
            </a:endParaRPr>
          </a:p>
          <a:p>
            <a:pPr marL="12700">
              <a:lnSpc>
                <a:spcPct val="100000"/>
              </a:lnSpc>
              <a:spcBef>
                <a:spcPts val="75"/>
              </a:spcBef>
            </a:pPr>
            <a:r>
              <a:rPr lang="ru-RU" sz="1200" b="1" dirty="0">
                <a:solidFill>
                  <a:srgbClr val="FFFFFF"/>
                </a:solidFill>
                <a:latin typeface="Tahoma"/>
                <a:cs typeface="Tahoma"/>
              </a:rPr>
              <a:t>Козлова Маргарита Сергеевна</a:t>
            </a:r>
            <a:endParaRPr sz="12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grpSp>
        <p:nvGrpSpPr>
          <p:cNvPr id="6" name="object 6"/>
          <p:cNvGrpSpPr/>
          <p:nvPr/>
        </p:nvGrpSpPr>
        <p:grpSpPr>
          <a:xfrm>
            <a:off x="762000" y="1266753"/>
            <a:ext cx="2091055" cy="2752324"/>
            <a:chOff x="547116" y="1315211"/>
            <a:chExt cx="2083435" cy="296418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6928" y="1335023"/>
              <a:ext cx="2043684" cy="2924556"/>
            </a:xfrm>
            <a:prstGeom prst="rect">
              <a:avLst/>
            </a:prstGeom>
            <a:ln cmpd="sng">
              <a:solidFill>
                <a:srgbClr val="024943"/>
              </a:solidFill>
            </a:ln>
          </p:spPr>
        </p:pic>
        <p:sp>
          <p:nvSpPr>
            <p:cNvPr id="8" name="object 8"/>
            <p:cNvSpPr/>
            <p:nvPr/>
          </p:nvSpPr>
          <p:spPr>
            <a:xfrm>
              <a:off x="557022" y="1325117"/>
              <a:ext cx="2063750" cy="2944495"/>
            </a:xfrm>
            <a:custGeom>
              <a:avLst/>
              <a:gdLst/>
              <a:ahLst/>
              <a:cxnLst/>
              <a:rect l="l" t="t" r="r" b="b"/>
              <a:pathLst>
                <a:path w="2063750" h="2944495">
                  <a:moveTo>
                    <a:pt x="0" y="2944367"/>
                  </a:moveTo>
                  <a:lnTo>
                    <a:pt x="2063495" y="2944367"/>
                  </a:lnTo>
                  <a:lnTo>
                    <a:pt x="2063495" y="0"/>
                  </a:lnTo>
                  <a:lnTo>
                    <a:pt x="0" y="0"/>
                  </a:lnTo>
                  <a:lnTo>
                    <a:pt x="0" y="2944367"/>
                  </a:lnTo>
                  <a:close/>
                </a:path>
              </a:pathLst>
            </a:custGeom>
            <a:ln w="19812" cmpd="sng">
              <a:solidFill>
                <a:srgbClr val="02494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6A341EE-1913-122B-F0E3-3911286D0416}"/>
              </a:ext>
            </a:extLst>
          </p:cNvPr>
          <p:cNvSpPr txBox="1"/>
          <p:nvPr/>
        </p:nvSpPr>
        <p:spPr>
          <a:xfrm>
            <a:off x="533400" y="4111326"/>
            <a:ext cx="74174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Регулируют отношения в области выявления, изучения, использования, актуализации, сохранения и популяризации объектов нематериального этнокультурного достояния Российской Федерации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7EA14D-4627-ABA1-7212-1202871E2A5D}"/>
              </a:ext>
            </a:extLst>
          </p:cNvPr>
          <p:cNvSpPr txBox="1"/>
          <p:nvPr/>
        </p:nvSpPr>
        <p:spPr>
          <a:xfrm>
            <a:off x="228600" y="201177"/>
            <a:ext cx="295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Федеральный закон </a:t>
            </a:r>
            <a:br>
              <a:rPr lang="ru-RU" sz="12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2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 нематериальном этнокультурном достоянии Российской Федерации»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80A3396-E38E-E5BE-E999-D031650CD9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7"/>
          <a:stretch/>
        </p:blipFill>
        <p:spPr>
          <a:xfrm>
            <a:off x="4868698" y="1289681"/>
            <a:ext cx="2046427" cy="2729396"/>
          </a:xfrm>
          <a:prstGeom prst="rect">
            <a:avLst/>
          </a:prstGeom>
          <a:ln w="19050">
            <a:solidFill>
              <a:srgbClr val="024943"/>
            </a:solidFill>
          </a:ln>
        </p:spPr>
      </p:pic>
      <p:sp>
        <p:nvSpPr>
          <p:cNvPr id="3" name="object 2">
            <a:extLst>
              <a:ext uri="{FF2B5EF4-FFF2-40B4-BE49-F238E27FC236}">
                <a16:creationId xmlns:a16="http://schemas.microsoft.com/office/drawing/2014/main" id="{4962843A-68AA-CAF5-739C-0C420CD846E5}"/>
              </a:ext>
            </a:extLst>
          </p:cNvPr>
          <p:cNvSpPr txBox="1"/>
          <p:nvPr/>
        </p:nvSpPr>
        <p:spPr>
          <a:xfrm>
            <a:off x="4240277" y="228707"/>
            <a:ext cx="3303270" cy="8585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100" b="1" spc="20" dirty="0">
                <a:solidFill>
                  <a:srgbClr val="014843"/>
                </a:solidFill>
                <a:latin typeface="Tahoma"/>
                <a:cs typeface="Tahoma"/>
              </a:rPr>
              <a:t>Распоряжение</a:t>
            </a:r>
            <a:r>
              <a:rPr sz="1100" b="1" spc="21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b="1" spc="20" dirty="0">
                <a:solidFill>
                  <a:srgbClr val="014843"/>
                </a:solidFill>
                <a:latin typeface="Tahoma"/>
                <a:cs typeface="Tahoma"/>
              </a:rPr>
              <a:t>Правительства</a:t>
            </a:r>
            <a:r>
              <a:rPr sz="1100" b="1" spc="25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b="1" spc="60" dirty="0">
                <a:solidFill>
                  <a:srgbClr val="014843"/>
                </a:solidFill>
                <a:latin typeface="Tahoma"/>
                <a:cs typeface="Tahoma"/>
              </a:rPr>
              <a:t>РФ</a:t>
            </a:r>
            <a:endParaRPr sz="11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lang="ru-RU" sz="11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</a:t>
            </a:r>
            <a:r>
              <a:rPr lang="ru-RU" sz="1100" b="1" spc="10" dirty="0">
                <a:solidFill>
                  <a:srgbClr val="014843"/>
                </a:solidFill>
                <a:latin typeface="Tahoma"/>
                <a:cs typeface="Tahoma"/>
              </a:rPr>
              <a:t>Об утверждении Концепции сохранения </a:t>
            </a:r>
            <a:br>
              <a:rPr lang="ru-RU" sz="1100" b="1" spc="10" dirty="0">
                <a:solidFill>
                  <a:srgbClr val="014843"/>
                </a:solidFill>
                <a:latin typeface="Tahoma"/>
                <a:cs typeface="Tahoma"/>
              </a:rPr>
            </a:br>
            <a:r>
              <a:rPr lang="ru-RU" sz="1100" b="1" spc="10" dirty="0">
                <a:solidFill>
                  <a:srgbClr val="014843"/>
                </a:solidFill>
                <a:latin typeface="Tahoma"/>
                <a:cs typeface="Tahoma"/>
              </a:rPr>
              <a:t>и развития нематериального этнокультурного достояния Российской Федерации на период до 2030 года»</a:t>
            </a:r>
            <a:endParaRPr sz="11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6507E1-3DA2-10DB-824C-AE2F7DF5A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A942B8A4-EE3A-F3FA-FB2E-F2ABC741F42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43001" y="0"/>
            <a:ext cx="1300999" cy="5143499"/>
          </a:xfrm>
          <a:prstGeom prst="rect">
            <a:avLst/>
          </a:prstGeom>
        </p:spPr>
      </p:pic>
      <p:pic>
        <p:nvPicPr>
          <p:cNvPr id="5" name="object 5">
            <a:extLst>
              <a:ext uri="{FF2B5EF4-FFF2-40B4-BE49-F238E27FC236}">
                <a16:creationId xmlns:a16="http://schemas.microsoft.com/office/drawing/2014/main" id="{7F1221BC-B6E3-91FB-838D-92D70F8A4B41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6240" y="1570400"/>
            <a:ext cx="3258185" cy="2002698"/>
          </a:xfrm>
          <a:prstGeom prst="rect">
            <a:avLst/>
          </a:prstGeom>
        </p:spPr>
      </p:pic>
      <p:sp>
        <p:nvSpPr>
          <p:cNvPr id="6" name="object 6">
            <a:extLst>
              <a:ext uri="{FF2B5EF4-FFF2-40B4-BE49-F238E27FC236}">
                <a16:creationId xmlns:a16="http://schemas.microsoft.com/office/drawing/2014/main" id="{85C2B46B-B249-5CA2-ABC2-99BF393D74D9}"/>
              </a:ext>
            </a:extLst>
          </p:cNvPr>
          <p:cNvSpPr txBox="1"/>
          <p:nvPr/>
        </p:nvSpPr>
        <p:spPr>
          <a:xfrm>
            <a:off x="2523506" y="3684984"/>
            <a:ext cx="996950" cy="1479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00" spc="60" dirty="0">
                <a:solidFill>
                  <a:srgbClr val="014843"/>
                </a:solidFill>
                <a:latin typeface="Tahoma"/>
                <a:cs typeface="Tahoma"/>
              </a:rPr>
              <a:t>ugra-</a:t>
            </a:r>
            <a:r>
              <a:rPr sz="800" spc="35" dirty="0">
                <a:solidFill>
                  <a:srgbClr val="014843"/>
                </a:solidFill>
                <a:latin typeface="Tahoma"/>
                <a:cs typeface="Tahoma"/>
              </a:rPr>
              <a:t>dostoyanie.ru</a:t>
            </a:r>
            <a:endParaRPr sz="800">
              <a:latin typeface="Tahoma"/>
              <a:cs typeface="Tahoma"/>
            </a:endParaRPr>
          </a:p>
        </p:txBody>
      </p:sp>
      <p:sp>
        <p:nvSpPr>
          <p:cNvPr id="20" name="object 3">
            <a:extLst>
              <a:ext uri="{FF2B5EF4-FFF2-40B4-BE49-F238E27FC236}">
                <a16:creationId xmlns:a16="http://schemas.microsoft.com/office/drawing/2014/main" id="{270DDEB5-2CA1-7B1A-C00B-E67BB916A820}"/>
              </a:ext>
            </a:extLst>
          </p:cNvPr>
          <p:cNvSpPr txBox="1"/>
          <p:nvPr/>
        </p:nvSpPr>
        <p:spPr>
          <a:xfrm>
            <a:off x="4572000" y="1276350"/>
            <a:ext cx="1106488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1270" algn="ctr">
              <a:lnSpc>
                <a:spcPct val="100000"/>
              </a:lnSpc>
            </a:pPr>
            <a:r>
              <a:rPr lang="ru-RU" sz="1400" b="1" spc="35" dirty="0">
                <a:solidFill>
                  <a:srgbClr val="024943"/>
                </a:solidFill>
                <a:latin typeface="Tahoma"/>
                <a:cs typeface="Tahoma"/>
              </a:rPr>
              <a:t>97</a:t>
            </a:r>
            <a:r>
              <a:rPr lang="ru-RU" sz="1000" spc="35" dirty="0">
                <a:latin typeface="Tahoma"/>
                <a:cs typeface="Tahoma"/>
              </a:rPr>
              <a:t> объектов НЭД </a:t>
            </a:r>
            <a:endParaRPr sz="1000" dirty="0">
              <a:latin typeface="Tahoma"/>
              <a:cs typeface="Tahoma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18247F9-8D0A-CDD6-74C4-8A45E480DDB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12" r="18364"/>
          <a:stretch/>
        </p:blipFill>
        <p:spPr>
          <a:xfrm>
            <a:off x="6146277" y="2007873"/>
            <a:ext cx="1575845" cy="982977"/>
          </a:xfrm>
          <a:prstGeom prst="rect">
            <a:avLst/>
          </a:prstGeom>
        </p:spPr>
      </p:pic>
      <p:sp>
        <p:nvSpPr>
          <p:cNvPr id="28" name="object 6">
            <a:extLst>
              <a:ext uri="{FF2B5EF4-FFF2-40B4-BE49-F238E27FC236}">
                <a16:creationId xmlns:a16="http://schemas.microsoft.com/office/drawing/2014/main" id="{F5380ADA-E5EC-C308-3DF6-2CC4A8E0B2F0}"/>
              </a:ext>
            </a:extLst>
          </p:cNvPr>
          <p:cNvSpPr/>
          <p:nvPr/>
        </p:nvSpPr>
        <p:spPr>
          <a:xfrm>
            <a:off x="6096000" y="1044260"/>
            <a:ext cx="1676400" cy="3723640"/>
          </a:xfrm>
          <a:custGeom>
            <a:avLst/>
            <a:gdLst/>
            <a:ahLst/>
            <a:cxnLst/>
            <a:rect l="l" t="t" r="r" b="b"/>
            <a:pathLst>
              <a:path w="2155190" h="3723640">
                <a:moveTo>
                  <a:pt x="0" y="359156"/>
                </a:moveTo>
                <a:lnTo>
                  <a:pt x="3278" y="310416"/>
                </a:lnTo>
                <a:lnTo>
                  <a:pt x="12829" y="263671"/>
                </a:lnTo>
                <a:lnTo>
                  <a:pt x="28225" y="219348"/>
                </a:lnTo>
                <a:lnTo>
                  <a:pt x="49037" y="177875"/>
                </a:lnTo>
                <a:lnTo>
                  <a:pt x="74837" y="139678"/>
                </a:lnTo>
                <a:lnTo>
                  <a:pt x="105197" y="105187"/>
                </a:lnTo>
                <a:lnTo>
                  <a:pt x="139689" y="74829"/>
                </a:lnTo>
                <a:lnTo>
                  <a:pt x="177886" y="49031"/>
                </a:lnTo>
                <a:lnTo>
                  <a:pt x="219359" y="28221"/>
                </a:lnTo>
                <a:lnTo>
                  <a:pt x="263680" y="12828"/>
                </a:lnTo>
                <a:lnTo>
                  <a:pt x="310422" y="3278"/>
                </a:lnTo>
                <a:lnTo>
                  <a:pt x="359156" y="0"/>
                </a:lnTo>
                <a:lnTo>
                  <a:pt x="1795780" y="0"/>
                </a:lnTo>
                <a:lnTo>
                  <a:pt x="1844519" y="3278"/>
                </a:lnTo>
                <a:lnTo>
                  <a:pt x="1891264" y="12828"/>
                </a:lnTo>
                <a:lnTo>
                  <a:pt x="1935587" y="28221"/>
                </a:lnTo>
                <a:lnTo>
                  <a:pt x="1977060" y="49031"/>
                </a:lnTo>
                <a:lnTo>
                  <a:pt x="2015257" y="74829"/>
                </a:lnTo>
                <a:lnTo>
                  <a:pt x="2049748" y="105187"/>
                </a:lnTo>
                <a:lnTo>
                  <a:pt x="2080106" y="139678"/>
                </a:lnTo>
                <a:lnTo>
                  <a:pt x="2105904" y="177875"/>
                </a:lnTo>
                <a:lnTo>
                  <a:pt x="2126714" y="219348"/>
                </a:lnTo>
                <a:lnTo>
                  <a:pt x="2142107" y="263671"/>
                </a:lnTo>
                <a:lnTo>
                  <a:pt x="2151657" y="310416"/>
                </a:lnTo>
                <a:lnTo>
                  <a:pt x="2154936" y="359156"/>
                </a:lnTo>
                <a:lnTo>
                  <a:pt x="2154936" y="3363976"/>
                </a:lnTo>
                <a:lnTo>
                  <a:pt x="2151657" y="3412709"/>
                </a:lnTo>
                <a:lnTo>
                  <a:pt x="2142107" y="3459451"/>
                </a:lnTo>
                <a:lnTo>
                  <a:pt x="2126714" y="3503772"/>
                </a:lnTo>
                <a:lnTo>
                  <a:pt x="2105904" y="3545245"/>
                </a:lnTo>
                <a:lnTo>
                  <a:pt x="2080106" y="3583442"/>
                </a:lnTo>
                <a:lnTo>
                  <a:pt x="2049748" y="3617934"/>
                </a:lnTo>
                <a:lnTo>
                  <a:pt x="2015257" y="3648294"/>
                </a:lnTo>
                <a:lnTo>
                  <a:pt x="1977060" y="3674094"/>
                </a:lnTo>
                <a:lnTo>
                  <a:pt x="1935587" y="3694906"/>
                </a:lnTo>
                <a:lnTo>
                  <a:pt x="1891264" y="3710302"/>
                </a:lnTo>
                <a:lnTo>
                  <a:pt x="1844519" y="3719853"/>
                </a:lnTo>
                <a:lnTo>
                  <a:pt x="1795780" y="3723132"/>
                </a:lnTo>
                <a:lnTo>
                  <a:pt x="359156" y="3723132"/>
                </a:lnTo>
                <a:lnTo>
                  <a:pt x="310422" y="3719853"/>
                </a:lnTo>
                <a:lnTo>
                  <a:pt x="263680" y="3710302"/>
                </a:lnTo>
                <a:lnTo>
                  <a:pt x="219359" y="3694906"/>
                </a:lnTo>
                <a:lnTo>
                  <a:pt x="177886" y="3674094"/>
                </a:lnTo>
                <a:lnTo>
                  <a:pt x="139689" y="3648294"/>
                </a:lnTo>
                <a:lnTo>
                  <a:pt x="105197" y="3617934"/>
                </a:lnTo>
                <a:lnTo>
                  <a:pt x="74837" y="3583442"/>
                </a:lnTo>
                <a:lnTo>
                  <a:pt x="49037" y="3545245"/>
                </a:lnTo>
                <a:lnTo>
                  <a:pt x="28225" y="3503772"/>
                </a:lnTo>
                <a:lnTo>
                  <a:pt x="12829" y="3459451"/>
                </a:lnTo>
                <a:lnTo>
                  <a:pt x="3278" y="3412709"/>
                </a:lnTo>
                <a:lnTo>
                  <a:pt x="0" y="3363976"/>
                </a:lnTo>
                <a:lnTo>
                  <a:pt x="0" y="359156"/>
                </a:lnTo>
                <a:close/>
              </a:path>
            </a:pathLst>
          </a:custGeom>
          <a:ln w="19812">
            <a:solidFill>
              <a:srgbClr val="CF1C4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29" name="object 6">
            <a:extLst>
              <a:ext uri="{FF2B5EF4-FFF2-40B4-BE49-F238E27FC236}">
                <a16:creationId xmlns:a16="http://schemas.microsoft.com/office/drawing/2014/main" id="{79F8BEEA-5E3F-2115-C364-DE54490263A7}"/>
              </a:ext>
            </a:extLst>
          </p:cNvPr>
          <p:cNvSpPr/>
          <p:nvPr/>
        </p:nvSpPr>
        <p:spPr>
          <a:xfrm>
            <a:off x="4280460" y="1044260"/>
            <a:ext cx="1676400" cy="3723640"/>
          </a:xfrm>
          <a:custGeom>
            <a:avLst/>
            <a:gdLst/>
            <a:ahLst/>
            <a:cxnLst/>
            <a:rect l="l" t="t" r="r" b="b"/>
            <a:pathLst>
              <a:path w="2155190" h="3723640">
                <a:moveTo>
                  <a:pt x="0" y="359156"/>
                </a:moveTo>
                <a:lnTo>
                  <a:pt x="3278" y="310416"/>
                </a:lnTo>
                <a:lnTo>
                  <a:pt x="12829" y="263671"/>
                </a:lnTo>
                <a:lnTo>
                  <a:pt x="28225" y="219348"/>
                </a:lnTo>
                <a:lnTo>
                  <a:pt x="49037" y="177875"/>
                </a:lnTo>
                <a:lnTo>
                  <a:pt x="74837" y="139678"/>
                </a:lnTo>
                <a:lnTo>
                  <a:pt x="105197" y="105187"/>
                </a:lnTo>
                <a:lnTo>
                  <a:pt x="139689" y="74829"/>
                </a:lnTo>
                <a:lnTo>
                  <a:pt x="177886" y="49031"/>
                </a:lnTo>
                <a:lnTo>
                  <a:pt x="219359" y="28221"/>
                </a:lnTo>
                <a:lnTo>
                  <a:pt x="263680" y="12828"/>
                </a:lnTo>
                <a:lnTo>
                  <a:pt x="310422" y="3278"/>
                </a:lnTo>
                <a:lnTo>
                  <a:pt x="359156" y="0"/>
                </a:lnTo>
                <a:lnTo>
                  <a:pt x="1795780" y="0"/>
                </a:lnTo>
                <a:lnTo>
                  <a:pt x="1844519" y="3278"/>
                </a:lnTo>
                <a:lnTo>
                  <a:pt x="1891264" y="12828"/>
                </a:lnTo>
                <a:lnTo>
                  <a:pt x="1935587" y="28221"/>
                </a:lnTo>
                <a:lnTo>
                  <a:pt x="1977060" y="49031"/>
                </a:lnTo>
                <a:lnTo>
                  <a:pt x="2015257" y="74829"/>
                </a:lnTo>
                <a:lnTo>
                  <a:pt x="2049748" y="105187"/>
                </a:lnTo>
                <a:lnTo>
                  <a:pt x="2080106" y="139678"/>
                </a:lnTo>
                <a:lnTo>
                  <a:pt x="2105904" y="177875"/>
                </a:lnTo>
                <a:lnTo>
                  <a:pt x="2126714" y="219348"/>
                </a:lnTo>
                <a:lnTo>
                  <a:pt x="2142107" y="263671"/>
                </a:lnTo>
                <a:lnTo>
                  <a:pt x="2151657" y="310416"/>
                </a:lnTo>
                <a:lnTo>
                  <a:pt x="2154936" y="359156"/>
                </a:lnTo>
                <a:lnTo>
                  <a:pt x="2154936" y="3363976"/>
                </a:lnTo>
                <a:lnTo>
                  <a:pt x="2151657" y="3412709"/>
                </a:lnTo>
                <a:lnTo>
                  <a:pt x="2142107" y="3459451"/>
                </a:lnTo>
                <a:lnTo>
                  <a:pt x="2126714" y="3503772"/>
                </a:lnTo>
                <a:lnTo>
                  <a:pt x="2105904" y="3545245"/>
                </a:lnTo>
                <a:lnTo>
                  <a:pt x="2080106" y="3583442"/>
                </a:lnTo>
                <a:lnTo>
                  <a:pt x="2049748" y="3617934"/>
                </a:lnTo>
                <a:lnTo>
                  <a:pt x="2015257" y="3648294"/>
                </a:lnTo>
                <a:lnTo>
                  <a:pt x="1977060" y="3674094"/>
                </a:lnTo>
                <a:lnTo>
                  <a:pt x="1935587" y="3694906"/>
                </a:lnTo>
                <a:lnTo>
                  <a:pt x="1891264" y="3710302"/>
                </a:lnTo>
                <a:lnTo>
                  <a:pt x="1844519" y="3719853"/>
                </a:lnTo>
                <a:lnTo>
                  <a:pt x="1795780" y="3723132"/>
                </a:lnTo>
                <a:lnTo>
                  <a:pt x="359156" y="3723132"/>
                </a:lnTo>
                <a:lnTo>
                  <a:pt x="310422" y="3719853"/>
                </a:lnTo>
                <a:lnTo>
                  <a:pt x="263680" y="3710302"/>
                </a:lnTo>
                <a:lnTo>
                  <a:pt x="219359" y="3694906"/>
                </a:lnTo>
                <a:lnTo>
                  <a:pt x="177886" y="3674094"/>
                </a:lnTo>
                <a:lnTo>
                  <a:pt x="139689" y="3648294"/>
                </a:lnTo>
                <a:lnTo>
                  <a:pt x="105197" y="3617934"/>
                </a:lnTo>
                <a:lnTo>
                  <a:pt x="74837" y="3583442"/>
                </a:lnTo>
                <a:lnTo>
                  <a:pt x="49037" y="3545245"/>
                </a:lnTo>
                <a:lnTo>
                  <a:pt x="28225" y="3503772"/>
                </a:lnTo>
                <a:lnTo>
                  <a:pt x="12829" y="3459451"/>
                </a:lnTo>
                <a:lnTo>
                  <a:pt x="3278" y="3412709"/>
                </a:lnTo>
                <a:lnTo>
                  <a:pt x="0" y="3363976"/>
                </a:lnTo>
                <a:lnTo>
                  <a:pt x="0" y="359156"/>
                </a:lnTo>
                <a:close/>
              </a:path>
            </a:pathLst>
          </a:custGeom>
          <a:ln w="19812">
            <a:solidFill>
              <a:srgbClr val="CF1C41"/>
            </a:solidFill>
          </a:ln>
        </p:spPr>
        <p:txBody>
          <a:bodyPr wrap="square" lIns="0" tIns="0" rIns="0" bIns="0" rtlCol="0"/>
          <a:lstStyle/>
          <a:p>
            <a:endParaRPr dirty="0"/>
          </a:p>
        </p:txBody>
      </p:sp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3616A6CF-21C6-E647-3140-4C0BDEEE1B1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74"/>
          <a:stretch/>
        </p:blipFill>
        <p:spPr>
          <a:xfrm>
            <a:off x="4302382" y="2007873"/>
            <a:ext cx="1632555" cy="982977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64D81C4E-5D7E-D72D-1EB2-8A11DC87029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09" r="6436" b="8951"/>
          <a:stretch/>
        </p:blipFill>
        <p:spPr>
          <a:xfrm>
            <a:off x="4302382" y="3258739"/>
            <a:ext cx="1632555" cy="1223807"/>
          </a:xfrm>
          <a:prstGeom prst="rect">
            <a:avLst/>
          </a:prstGeom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A0C2C967-8F12-1A55-7248-8ECC8886FD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6999" y="3258739"/>
            <a:ext cx="1634400" cy="1223807"/>
          </a:xfrm>
          <a:prstGeom prst="rect">
            <a:avLst/>
          </a:prstGeom>
        </p:spPr>
      </p:pic>
      <p:pic>
        <p:nvPicPr>
          <p:cNvPr id="38" name="object 4">
            <a:extLst>
              <a:ext uri="{FF2B5EF4-FFF2-40B4-BE49-F238E27FC236}">
                <a16:creationId xmlns:a16="http://schemas.microsoft.com/office/drawing/2014/main" id="{71749777-FFD0-FB97-3D58-F71684652A4F}"/>
              </a:ext>
            </a:extLst>
          </p:cNvPr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96240" y="4314444"/>
            <a:ext cx="1196340" cy="5090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9EC39B-33C0-39A2-90C1-34112B234A99}"/>
              </a:ext>
            </a:extLst>
          </p:cNvPr>
          <p:cNvSpPr txBox="1"/>
          <p:nvPr/>
        </p:nvSpPr>
        <p:spPr>
          <a:xfrm>
            <a:off x="717958" y="423922"/>
            <a:ext cx="26194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 объектов нематериального этнокультурного достояния Ханты-Мансийского автономного округа - Югры </a:t>
            </a:r>
          </a:p>
          <a:p>
            <a:pPr algn="ctr"/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(ведется с 2013 года)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FA9A0A-FC21-A3D3-1A9A-3931D537ECDB}"/>
              </a:ext>
            </a:extLst>
          </p:cNvPr>
          <p:cNvSpPr txBox="1"/>
          <p:nvPr/>
        </p:nvSpPr>
        <p:spPr>
          <a:xfrm>
            <a:off x="4786284" y="607617"/>
            <a:ext cx="2619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Реестр содержит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9878CD-F4FD-7D43-47F3-6DB513FAC337}"/>
              </a:ext>
            </a:extLst>
          </p:cNvPr>
          <p:cNvSpPr txBox="1"/>
          <p:nvPr/>
        </p:nvSpPr>
        <p:spPr>
          <a:xfrm>
            <a:off x="6248400" y="1187353"/>
            <a:ext cx="141177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Данные о </a:t>
            </a:r>
            <a:r>
              <a:rPr lang="ru-RU" sz="14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43</a:t>
            </a:r>
            <a:r>
              <a:rPr lang="ru-RU" sz="10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носителях, исполнителях, мастеров фольклора  </a:t>
            </a:r>
          </a:p>
        </p:txBody>
      </p:sp>
    </p:spTree>
    <p:extLst>
      <p:ext uri="{BB962C8B-B14F-4D97-AF65-F5344CB8AC3E}">
        <p14:creationId xmlns:p14="http://schemas.microsoft.com/office/powerpoint/2010/main" val="3311753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70682" y="0"/>
            <a:ext cx="1273317" cy="5143499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645058" y="319786"/>
            <a:ext cx="5222875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lang="ru-RU" sz="16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Работа по популяризации фольклора ведется</a:t>
            </a:r>
            <a:endParaRPr sz="1600" b="1" dirty="0">
              <a:solidFill>
                <a:srgbClr val="02494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1092" y="2318012"/>
            <a:ext cx="683838" cy="792471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641533" y="1255830"/>
            <a:ext cx="836676" cy="59194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97605" y="1162077"/>
            <a:ext cx="602746" cy="703971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53510" y="2313432"/>
            <a:ext cx="671509" cy="766571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336026" y="1255830"/>
            <a:ext cx="689906" cy="758897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061789" y="1277495"/>
            <a:ext cx="734440" cy="62091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290735" y="1274170"/>
            <a:ext cx="783309" cy="627563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546910" y="2356137"/>
            <a:ext cx="822884" cy="82138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2650235" y="2403348"/>
            <a:ext cx="722376" cy="722376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3668377" y="2340946"/>
            <a:ext cx="735900" cy="740499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3" cstate="print"/>
          <a:stretch>
            <a:fillRect/>
          </a:stretch>
        </p:blipFill>
        <p:spPr>
          <a:xfrm>
            <a:off x="4700294" y="2492638"/>
            <a:ext cx="679451" cy="550655"/>
          </a:xfrm>
          <a:prstGeom prst="rect">
            <a:avLst/>
          </a:prstGeom>
        </p:spPr>
      </p:pic>
      <p:pic>
        <p:nvPicPr>
          <p:cNvPr id="15" name="object 15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502989" y="1204042"/>
            <a:ext cx="740499" cy="740499"/>
          </a:xfrm>
          <a:prstGeom prst="rect">
            <a:avLst/>
          </a:prstGeom>
        </p:spPr>
      </p:pic>
      <p:pic>
        <p:nvPicPr>
          <p:cNvPr id="16" name="object 16"/>
          <p:cNvPicPr/>
          <p:nvPr/>
        </p:nvPicPr>
        <p:blipFill>
          <a:blip r:embed="rId15" cstate="print"/>
          <a:stretch>
            <a:fillRect/>
          </a:stretch>
        </p:blipFill>
        <p:spPr>
          <a:xfrm>
            <a:off x="6772681" y="2528727"/>
            <a:ext cx="774148" cy="407687"/>
          </a:xfrm>
          <a:prstGeom prst="rect">
            <a:avLst/>
          </a:prstGeom>
        </p:spPr>
      </p:pic>
      <p:pic>
        <p:nvPicPr>
          <p:cNvPr id="17" name="object 17"/>
          <p:cNvPicPr/>
          <p:nvPr/>
        </p:nvPicPr>
        <p:blipFill>
          <a:blip r:embed="rId16" cstate="print"/>
          <a:stretch>
            <a:fillRect/>
          </a:stretch>
        </p:blipFill>
        <p:spPr>
          <a:xfrm>
            <a:off x="331417" y="3862798"/>
            <a:ext cx="874729" cy="641163"/>
          </a:xfrm>
          <a:prstGeom prst="rect">
            <a:avLst/>
          </a:prstGeom>
        </p:spPr>
      </p:pic>
      <p:pic>
        <p:nvPicPr>
          <p:cNvPr id="18" name="object 18"/>
          <p:cNvPicPr/>
          <p:nvPr/>
        </p:nvPicPr>
        <p:blipFill>
          <a:blip r:embed="rId17" cstate="print"/>
          <a:stretch>
            <a:fillRect/>
          </a:stretch>
        </p:blipFill>
        <p:spPr>
          <a:xfrm>
            <a:off x="1757309" y="3732276"/>
            <a:ext cx="702150" cy="813816"/>
          </a:xfrm>
          <a:prstGeom prst="rect">
            <a:avLst/>
          </a:prstGeom>
        </p:spPr>
      </p:pic>
      <p:pic>
        <p:nvPicPr>
          <p:cNvPr id="19" name="object 19"/>
          <p:cNvPicPr/>
          <p:nvPr/>
        </p:nvPicPr>
        <p:blipFill>
          <a:blip r:embed="rId18" cstate="print"/>
          <a:stretch>
            <a:fillRect/>
          </a:stretch>
        </p:blipFill>
        <p:spPr>
          <a:xfrm>
            <a:off x="2894076" y="3776612"/>
            <a:ext cx="797051" cy="628763"/>
          </a:xfrm>
          <a:prstGeom prst="rect">
            <a:avLst/>
          </a:prstGeom>
        </p:spPr>
      </p:pic>
      <p:pic>
        <p:nvPicPr>
          <p:cNvPr id="20" name="object 20"/>
          <p:cNvPicPr/>
          <p:nvPr/>
        </p:nvPicPr>
        <p:blipFill>
          <a:blip r:embed="rId19" cstate="print"/>
          <a:stretch>
            <a:fillRect/>
          </a:stretch>
        </p:blipFill>
        <p:spPr>
          <a:xfrm>
            <a:off x="4160520" y="3732276"/>
            <a:ext cx="902208" cy="902208"/>
          </a:xfrm>
          <a:prstGeom prst="rect">
            <a:avLst/>
          </a:prstGeom>
        </p:spPr>
      </p:pic>
      <p:pic>
        <p:nvPicPr>
          <p:cNvPr id="21" name="object 21"/>
          <p:cNvPicPr/>
          <p:nvPr/>
        </p:nvPicPr>
        <p:blipFill>
          <a:blip r:embed="rId20" cstate="print"/>
          <a:stretch>
            <a:fillRect/>
          </a:stretch>
        </p:blipFill>
        <p:spPr>
          <a:xfrm>
            <a:off x="6751319" y="3732276"/>
            <a:ext cx="812292" cy="813816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21" cstate="print"/>
          <a:stretch>
            <a:fillRect/>
          </a:stretch>
        </p:blipFill>
        <p:spPr>
          <a:xfrm>
            <a:off x="5556641" y="4073551"/>
            <a:ext cx="745099" cy="33115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1243" y="90627"/>
            <a:ext cx="7532115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400" spc="50" dirty="0"/>
              <a:t>Мероприятия, способствующие сохранению и развитию культуры КМНС</a:t>
            </a:r>
            <a:endParaRPr sz="1400" dirty="0"/>
          </a:p>
        </p:txBody>
      </p:sp>
      <p:sp>
        <p:nvSpPr>
          <p:cNvPr id="6" name="object 6"/>
          <p:cNvSpPr txBox="1"/>
          <p:nvPr/>
        </p:nvSpPr>
        <p:spPr>
          <a:xfrm>
            <a:off x="235169" y="1565660"/>
            <a:ext cx="2047875" cy="5255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sz="700" spc="65" dirty="0">
                <a:solidFill>
                  <a:srgbClr val="014843"/>
                </a:solidFill>
                <a:latin typeface="Tahoma"/>
                <a:cs typeface="Tahoma"/>
              </a:rPr>
              <a:t>М</a:t>
            </a:r>
            <a:r>
              <a:rPr lang="ru-RU" sz="700" spc="65" dirty="0" err="1">
                <a:solidFill>
                  <a:srgbClr val="014843"/>
                </a:solidFill>
                <a:latin typeface="Tahoma"/>
                <a:cs typeface="Tahoma"/>
              </a:rPr>
              <a:t>ультимедийно</a:t>
            </a: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-иммерсивное шоу «Магия края: Путешествие </a:t>
            </a:r>
          </a:p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по Ханты-Мансийскому </a:t>
            </a:r>
          </a:p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автономному округу - Югре</a:t>
            </a:r>
            <a:endParaRPr sz="700" dirty="0">
              <a:latin typeface="Tahoma"/>
              <a:cs typeface="Tahoma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958894" y="1559198"/>
            <a:ext cx="2101850" cy="3526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«Сказ о богатыре и тёмной птице» спектакль обско-угорских народов «Солнце»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16888" y="3238452"/>
            <a:ext cx="1738110" cy="637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Конференция финно-угорских писателей с международным участием в формате Дней финно-угорских литератур </a:t>
            </a:r>
          </a:p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в Югре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5813208" y="368724"/>
            <a:ext cx="1620000" cy="1134349"/>
            <a:chOff x="3285743" y="2008632"/>
            <a:chExt cx="1321435" cy="898016"/>
          </a:xfrm>
        </p:grpSpPr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90315" y="2013204"/>
              <a:ext cx="1312164" cy="893444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3285743" y="2008632"/>
              <a:ext cx="1321435" cy="883919"/>
            </a:xfrm>
            <a:custGeom>
              <a:avLst/>
              <a:gdLst/>
              <a:ahLst/>
              <a:cxnLst/>
              <a:rect l="l" t="t" r="r" b="b"/>
              <a:pathLst>
                <a:path w="1321435" h="883919">
                  <a:moveTo>
                    <a:pt x="0" y="883919"/>
                  </a:moveTo>
                  <a:lnTo>
                    <a:pt x="1321308" y="883919"/>
                  </a:lnTo>
                  <a:lnTo>
                    <a:pt x="1321308" y="0"/>
                  </a:lnTo>
                  <a:lnTo>
                    <a:pt x="0" y="0"/>
                  </a:lnTo>
                  <a:lnTo>
                    <a:pt x="0" y="883919"/>
                  </a:lnTo>
                  <a:close/>
                </a:path>
              </a:pathLst>
            </a:custGeom>
            <a:ln w="9144">
              <a:solidFill>
                <a:srgbClr val="124D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9" name="object 39"/>
          <p:cNvSpPr txBox="1"/>
          <p:nvPr/>
        </p:nvSpPr>
        <p:spPr>
          <a:xfrm>
            <a:off x="5690401" y="1517241"/>
            <a:ext cx="1854200" cy="3526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29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Международный  фестиваль-конкурс финно-угорских фольклорных коллективов «Живущие по солнцу» </a:t>
            </a:r>
            <a:endParaRPr sz="700" dirty="0">
              <a:latin typeface="Tahoma"/>
              <a:cs typeface="Tahoma"/>
            </a:endParaRPr>
          </a:p>
        </p:txBody>
      </p:sp>
      <p:pic>
        <p:nvPicPr>
          <p:cNvPr id="40" name="object 4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0640" y="3864120"/>
            <a:ext cx="111191" cy="129539"/>
          </a:xfrm>
          <a:prstGeom prst="rect">
            <a:avLst/>
          </a:prstGeom>
        </p:spPr>
      </p:pic>
      <p:sp>
        <p:nvSpPr>
          <p:cNvPr id="41" name="object 41"/>
          <p:cNvSpPr txBox="1"/>
          <p:nvPr/>
        </p:nvSpPr>
        <p:spPr>
          <a:xfrm>
            <a:off x="1023573" y="3890354"/>
            <a:ext cx="1131425" cy="10515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600" i="1" spc="-30" dirty="0">
                <a:latin typeface="Verdana"/>
                <a:cs typeface="Verdana"/>
              </a:rPr>
              <a:t>2096</a:t>
            </a:r>
            <a:r>
              <a:rPr sz="600" i="1" spc="-30" dirty="0">
                <a:latin typeface="Verdana"/>
                <a:cs typeface="Verdana"/>
              </a:rPr>
              <a:t> </a:t>
            </a:r>
            <a:r>
              <a:rPr lang="ru-RU" sz="600" i="1" spc="-30" dirty="0">
                <a:latin typeface="Verdana"/>
                <a:cs typeface="Verdana"/>
              </a:rPr>
              <a:t>участников</a:t>
            </a:r>
            <a:endParaRPr sz="600" dirty="0">
              <a:latin typeface="Verdana"/>
              <a:cs typeface="Verdana"/>
            </a:endParaRPr>
          </a:p>
        </p:txBody>
      </p:sp>
      <p:pic>
        <p:nvPicPr>
          <p:cNvPr id="42" name="object 4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201021" y="3654747"/>
            <a:ext cx="111191" cy="129539"/>
          </a:xfrm>
          <a:prstGeom prst="rect">
            <a:avLst/>
          </a:prstGeom>
        </p:spPr>
      </p:pic>
      <p:sp>
        <p:nvSpPr>
          <p:cNvPr id="43" name="object 43"/>
          <p:cNvSpPr txBox="1"/>
          <p:nvPr/>
        </p:nvSpPr>
        <p:spPr>
          <a:xfrm>
            <a:off x="3183680" y="3623969"/>
            <a:ext cx="1619885" cy="2141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9710" algn="ctr">
              <a:lnSpc>
                <a:spcPct val="100000"/>
              </a:lnSpc>
              <a:spcBef>
                <a:spcPts val="165"/>
              </a:spcBef>
            </a:pPr>
            <a:r>
              <a:rPr lang="ru-RU" sz="600" i="1" dirty="0">
                <a:latin typeface="Verdana"/>
                <a:cs typeface="Verdana"/>
              </a:rPr>
              <a:t>650 человек, 169 704 просмотра </a:t>
            </a:r>
            <a:br>
              <a:rPr lang="ru-RU" sz="600" i="1" dirty="0">
                <a:latin typeface="Verdana"/>
                <a:cs typeface="Verdana"/>
              </a:rPr>
            </a:br>
            <a:r>
              <a:rPr lang="ru-RU" sz="600" i="1" dirty="0">
                <a:latin typeface="Verdana"/>
                <a:cs typeface="Verdana"/>
              </a:rPr>
              <a:t>в сети Интернет</a:t>
            </a:r>
            <a:endParaRPr sz="600" dirty="0">
              <a:latin typeface="Verdana"/>
              <a:cs typeface="Verdana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914555" y="3651729"/>
            <a:ext cx="1979295" cy="1218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576580">
              <a:lnSpc>
                <a:spcPct val="100000"/>
              </a:lnSpc>
            </a:pPr>
            <a:r>
              <a:rPr lang="ru-RU" sz="600" i="1" dirty="0">
                <a:latin typeface="Verdana"/>
                <a:cs typeface="Verdana"/>
              </a:rPr>
              <a:t>420</a:t>
            </a:r>
            <a:r>
              <a:rPr sz="600" i="1" dirty="0">
                <a:latin typeface="Verdana"/>
                <a:cs typeface="Verdana"/>
              </a:rPr>
              <a:t> </a:t>
            </a:r>
            <a:r>
              <a:rPr sz="600" i="1" spc="-10" dirty="0">
                <a:latin typeface="Verdana"/>
                <a:cs typeface="Verdana"/>
              </a:rPr>
              <a:t>человек</a:t>
            </a:r>
            <a:endParaRPr sz="600" dirty="0">
              <a:latin typeface="Verdana"/>
              <a:cs typeface="Verdana"/>
            </a:endParaRPr>
          </a:p>
        </p:txBody>
      </p:sp>
      <p:pic>
        <p:nvPicPr>
          <p:cNvPr id="48" name="object 4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15398" y="3665517"/>
            <a:ext cx="109537" cy="131064"/>
          </a:xfrm>
          <a:prstGeom prst="rect">
            <a:avLst/>
          </a:prstGeom>
        </p:spPr>
      </p:pic>
      <p:sp>
        <p:nvSpPr>
          <p:cNvPr id="49" name="object 49"/>
          <p:cNvSpPr txBox="1"/>
          <p:nvPr/>
        </p:nvSpPr>
        <p:spPr>
          <a:xfrm>
            <a:off x="5852174" y="3244830"/>
            <a:ext cx="1627505" cy="403956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R="8890" algn="ctr">
              <a:lnSpc>
                <a:spcPct val="100000"/>
              </a:lnSpc>
              <a:spcBef>
                <a:spcPts val="229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Интерактивный проект </a:t>
            </a:r>
          </a:p>
          <a:p>
            <a:pPr marR="8890" algn="ctr">
              <a:lnSpc>
                <a:spcPct val="100000"/>
              </a:lnSpc>
              <a:spcBef>
                <a:spcPts val="229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«Ма ай </a:t>
            </a:r>
            <a:r>
              <a:rPr lang="ru-RU" sz="700" spc="65" dirty="0" err="1">
                <a:solidFill>
                  <a:srgbClr val="014843"/>
                </a:solidFill>
                <a:latin typeface="Tahoma"/>
                <a:cs typeface="Tahoma"/>
              </a:rPr>
              <a:t>мирием</a:t>
            </a: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» – </a:t>
            </a:r>
          </a:p>
          <a:p>
            <a:pPr marR="8890" algn="ctr">
              <a:lnSpc>
                <a:spcPct val="100000"/>
              </a:lnSpc>
              <a:spcBef>
                <a:spcPts val="229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«Мой маленький народ»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pic>
        <p:nvPicPr>
          <p:cNvPr id="51" name="Рисунок 50">
            <a:extLst>
              <a:ext uri="{FF2B5EF4-FFF2-40B4-BE49-F238E27FC236}">
                <a16:creationId xmlns:a16="http://schemas.microsoft.com/office/drawing/2014/main" id="{EE23C217-0515-6004-5822-65F98F4FA1D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36" y="414547"/>
            <a:ext cx="1619683" cy="1080000"/>
          </a:xfrm>
          <a:prstGeom prst="rect">
            <a:avLst/>
          </a:prstGeom>
          <a:ln>
            <a:solidFill>
              <a:srgbClr val="014843"/>
            </a:solidFill>
          </a:ln>
        </p:spPr>
      </p:pic>
      <p:pic>
        <p:nvPicPr>
          <p:cNvPr id="53" name="Рисунок 52">
            <a:extLst>
              <a:ext uri="{FF2B5EF4-FFF2-40B4-BE49-F238E27FC236}">
                <a16:creationId xmlns:a16="http://schemas.microsoft.com/office/drawing/2014/main" id="{2C9FA5FA-2877-17FC-A280-164D9D729B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819" y="373316"/>
            <a:ext cx="1620000" cy="1149977"/>
          </a:xfrm>
          <a:prstGeom prst="rect">
            <a:avLst/>
          </a:prstGeom>
          <a:ln>
            <a:solidFill>
              <a:srgbClr val="014843"/>
            </a:solidFill>
          </a:ln>
        </p:spPr>
      </p:pic>
      <p:pic>
        <p:nvPicPr>
          <p:cNvPr id="54" name="object 42">
            <a:extLst>
              <a:ext uri="{FF2B5EF4-FFF2-40B4-BE49-F238E27FC236}">
                <a16:creationId xmlns:a16="http://schemas.microsoft.com/office/drawing/2014/main" id="{62F5A507-5146-48AC-7B4F-26140D26477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86479" y="1894168"/>
            <a:ext cx="111191" cy="129539"/>
          </a:xfrm>
          <a:prstGeom prst="rect">
            <a:avLst/>
          </a:prstGeom>
        </p:spPr>
      </p:pic>
      <p:pic>
        <p:nvPicPr>
          <p:cNvPr id="56" name="object 4">
            <a:extLst>
              <a:ext uri="{FF2B5EF4-FFF2-40B4-BE49-F238E27FC236}">
                <a16:creationId xmlns:a16="http://schemas.microsoft.com/office/drawing/2014/main" id="{36F12E0E-5710-494A-E602-118E0D57D7A4}"/>
              </a:ext>
            </a:extLst>
          </p:cNvPr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772400" y="1"/>
            <a:ext cx="1371600" cy="5143499"/>
          </a:xfrm>
          <a:prstGeom prst="rect">
            <a:avLst/>
          </a:prstGeom>
        </p:spPr>
      </p:pic>
      <p:sp>
        <p:nvSpPr>
          <p:cNvPr id="57" name="object 43">
            <a:extLst>
              <a:ext uri="{FF2B5EF4-FFF2-40B4-BE49-F238E27FC236}">
                <a16:creationId xmlns:a16="http://schemas.microsoft.com/office/drawing/2014/main" id="{E0297C96-AFBB-FF49-B2C8-ED15707D2521}"/>
              </a:ext>
            </a:extLst>
          </p:cNvPr>
          <p:cNvSpPr txBox="1"/>
          <p:nvPr/>
        </p:nvSpPr>
        <p:spPr>
          <a:xfrm>
            <a:off x="5758171" y="1851858"/>
            <a:ext cx="1561475" cy="214160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219710" algn="ctr">
              <a:lnSpc>
                <a:spcPct val="100000"/>
              </a:lnSpc>
              <a:spcBef>
                <a:spcPts val="165"/>
              </a:spcBef>
            </a:pPr>
            <a:r>
              <a:rPr sz="600" i="1" dirty="0">
                <a:latin typeface="Verdana"/>
                <a:cs typeface="Verdana"/>
              </a:rPr>
              <a:t> </a:t>
            </a:r>
            <a:r>
              <a:rPr lang="ru-RU" sz="600" i="1" dirty="0">
                <a:latin typeface="Verdana"/>
                <a:cs typeface="Verdana"/>
              </a:rPr>
              <a:t>151 заявка, 3500 просмотров </a:t>
            </a:r>
            <a:br>
              <a:rPr lang="ru-RU" sz="600" i="1" dirty="0">
                <a:latin typeface="Verdana"/>
                <a:cs typeface="Verdana"/>
              </a:rPr>
            </a:br>
            <a:r>
              <a:rPr lang="ru-RU" sz="600" i="1" dirty="0">
                <a:latin typeface="Verdana"/>
                <a:cs typeface="Verdana"/>
              </a:rPr>
              <a:t>в сети Интернет  </a:t>
            </a:r>
            <a:endParaRPr sz="600" dirty="0">
              <a:latin typeface="Verdana"/>
              <a:cs typeface="Verdana"/>
            </a:endParaRPr>
          </a:p>
        </p:txBody>
      </p:sp>
      <p:pic>
        <p:nvPicPr>
          <p:cNvPr id="59" name="Рисунок 58">
            <a:extLst>
              <a:ext uri="{FF2B5EF4-FFF2-40B4-BE49-F238E27FC236}">
                <a16:creationId xmlns:a16="http://schemas.microsoft.com/office/drawing/2014/main" id="{123C023E-58C0-40A0-46C6-2071C3FE677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44" y="2144225"/>
            <a:ext cx="1658065" cy="1080000"/>
          </a:xfrm>
          <a:prstGeom prst="rect">
            <a:avLst/>
          </a:prstGeom>
        </p:spPr>
      </p:pic>
      <p:pic>
        <p:nvPicPr>
          <p:cNvPr id="61" name="Рисунок 60">
            <a:extLst>
              <a:ext uri="{FF2B5EF4-FFF2-40B4-BE49-F238E27FC236}">
                <a16:creationId xmlns:a16="http://schemas.microsoft.com/office/drawing/2014/main" id="{DED67A0A-7C6D-BA9A-F789-B02D634B8EF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633" y="2134186"/>
            <a:ext cx="1521423" cy="1080000"/>
          </a:xfrm>
          <a:prstGeom prst="rect">
            <a:avLst/>
          </a:prstGeom>
        </p:spPr>
      </p:pic>
      <p:sp>
        <p:nvSpPr>
          <p:cNvPr id="62" name="object 18">
            <a:extLst>
              <a:ext uri="{FF2B5EF4-FFF2-40B4-BE49-F238E27FC236}">
                <a16:creationId xmlns:a16="http://schemas.microsoft.com/office/drawing/2014/main" id="{B2017AC6-8261-3ACE-A995-E89E34EAB79E}"/>
              </a:ext>
            </a:extLst>
          </p:cNvPr>
          <p:cNvSpPr txBox="1"/>
          <p:nvPr/>
        </p:nvSpPr>
        <p:spPr>
          <a:xfrm>
            <a:off x="3141784" y="3249058"/>
            <a:ext cx="1643796" cy="3749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en-US" sz="700" spc="65" dirty="0">
                <a:solidFill>
                  <a:srgbClr val="014843"/>
                </a:solidFill>
                <a:latin typeface="Tahoma"/>
                <a:cs typeface="Tahoma"/>
              </a:rPr>
              <a:t>XII </a:t>
            </a: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Международный фестиваль ремесел коренных народов мира «Югра»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pic>
        <p:nvPicPr>
          <p:cNvPr id="64" name="Рисунок 63">
            <a:extLst>
              <a:ext uri="{FF2B5EF4-FFF2-40B4-BE49-F238E27FC236}">
                <a16:creationId xmlns:a16="http://schemas.microsoft.com/office/drawing/2014/main" id="{D07C31BB-1D46-5619-8CCA-4DB42C68D78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79" y="2143612"/>
            <a:ext cx="1476044" cy="1080000"/>
          </a:xfrm>
          <a:prstGeom prst="rect">
            <a:avLst/>
          </a:prstGeom>
        </p:spPr>
      </p:pic>
      <p:pic>
        <p:nvPicPr>
          <p:cNvPr id="66" name="Рисунок 65">
            <a:extLst>
              <a:ext uri="{FF2B5EF4-FFF2-40B4-BE49-F238E27FC236}">
                <a16:creationId xmlns:a16="http://schemas.microsoft.com/office/drawing/2014/main" id="{D1F83B07-DB85-2618-9E0D-5562A20F7F98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6" r="6218"/>
          <a:stretch/>
        </p:blipFill>
        <p:spPr>
          <a:xfrm>
            <a:off x="3211633" y="3914205"/>
            <a:ext cx="1521423" cy="1206442"/>
          </a:xfrm>
          <a:prstGeom prst="rect">
            <a:avLst/>
          </a:prstGeom>
        </p:spPr>
      </p:pic>
      <p:sp>
        <p:nvSpPr>
          <p:cNvPr id="68" name="object 18">
            <a:extLst>
              <a:ext uri="{FF2B5EF4-FFF2-40B4-BE49-F238E27FC236}">
                <a16:creationId xmlns:a16="http://schemas.microsoft.com/office/drawing/2014/main" id="{A0D217EC-CAD2-7F00-CD9E-DFC3DF2F3714}"/>
              </a:ext>
            </a:extLst>
          </p:cNvPr>
          <p:cNvSpPr txBox="1"/>
          <p:nvPr/>
        </p:nvSpPr>
        <p:spPr>
          <a:xfrm>
            <a:off x="4733056" y="4127545"/>
            <a:ext cx="1643796" cy="499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Окружной фольклорный праздник коренных малочисленных народов Севера «Вороний день»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pic>
        <p:nvPicPr>
          <p:cNvPr id="69" name="object 42">
            <a:extLst>
              <a:ext uri="{FF2B5EF4-FFF2-40B4-BE49-F238E27FC236}">
                <a16:creationId xmlns:a16="http://schemas.microsoft.com/office/drawing/2014/main" id="{14E728D5-D029-7F85-A4EB-6C4B277271F5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72127" y="4712209"/>
            <a:ext cx="111191" cy="129539"/>
          </a:xfrm>
          <a:prstGeom prst="rect">
            <a:avLst/>
          </a:prstGeom>
        </p:spPr>
      </p:pic>
      <p:sp>
        <p:nvSpPr>
          <p:cNvPr id="70" name="object 47">
            <a:extLst>
              <a:ext uri="{FF2B5EF4-FFF2-40B4-BE49-F238E27FC236}">
                <a16:creationId xmlns:a16="http://schemas.microsoft.com/office/drawing/2014/main" id="{65548882-AC2E-433A-680E-A52035B2BB10}"/>
              </a:ext>
            </a:extLst>
          </p:cNvPr>
          <p:cNvSpPr txBox="1"/>
          <p:nvPr/>
        </p:nvSpPr>
        <p:spPr>
          <a:xfrm>
            <a:off x="4832655" y="4705771"/>
            <a:ext cx="1979295" cy="121827"/>
          </a:xfrm>
          <a:prstGeom prst="rect">
            <a:avLst/>
          </a:prstGeom>
        </p:spPr>
        <p:txBody>
          <a:bodyPr vert="horz" wrap="square" lIns="0" tIns="29209" rIns="0" bIns="0" rtlCol="0">
            <a:spAutoFit/>
          </a:bodyPr>
          <a:lstStyle/>
          <a:p>
            <a:pPr marL="576580">
              <a:lnSpc>
                <a:spcPct val="100000"/>
              </a:lnSpc>
            </a:pPr>
            <a:r>
              <a:rPr lang="ru-RU" sz="600" i="1">
                <a:latin typeface="Verdana"/>
                <a:cs typeface="Verdana"/>
              </a:rPr>
              <a:t>1500</a:t>
            </a:r>
            <a:r>
              <a:rPr sz="600" i="1" dirty="0">
                <a:latin typeface="Verdana"/>
                <a:cs typeface="Verdana"/>
              </a:rPr>
              <a:t> </a:t>
            </a:r>
            <a:r>
              <a:rPr sz="600" i="1" spc="-10" dirty="0">
                <a:latin typeface="Verdana"/>
                <a:cs typeface="Verdana"/>
              </a:rPr>
              <a:t>человек</a:t>
            </a:r>
            <a:endParaRPr sz="6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740" y="198500"/>
            <a:ext cx="7037070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7485">
              <a:lnSpc>
                <a:spcPct val="100000"/>
              </a:lnSpc>
              <a:spcBef>
                <a:spcPts val="95"/>
              </a:spcBef>
            </a:pPr>
            <a:r>
              <a:rPr lang="ru-RU" spc="45" dirty="0"/>
              <a:t>Традиционные обрядовые праздники</a:t>
            </a:r>
            <a:endParaRPr spc="45" dirty="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grpSp>
        <p:nvGrpSpPr>
          <p:cNvPr id="5" name="object 5"/>
          <p:cNvGrpSpPr/>
          <p:nvPr/>
        </p:nvGrpSpPr>
        <p:grpSpPr>
          <a:xfrm>
            <a:off x="312420" y="647700"/>
            <a:ext cx="2089785" cy="1569720"/>
            <a:chOff x="312420" y="647700"/>
            <a:chExt cx="2089785" cy="1569720"/>
          </a:xfrm>
        </p:grpSpPr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564" y="656844"/>
              <a:ext cx="2071116" cy="1551431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316992" y="652272"/>
              <a:ext cx="2080260" cy="1560830"/>
            </a:xfrm>
            <a:custGeom>
              <a:avLst/>
              <a:gdLst/>
              <a:ahLst/>
              <a:cxnLst/>
              <a:rect l="l" t="t" r="r" b="b"/>
              <a:pathLst>
                <a:path w="2080260" h="1560830">
                  <a:moveTo>
                    <a:pt x="0" y="1560576"/>
                  </a:moveTo>
                  <a:lnTo>
                    <a:pt x="2080260" y="1560576"/>
                  </a:lnTo>
                  <a:lnTo>
                    <a:pt x="2080260" y="0"/>
                  </a:lnTo>
                  <a:lnTo>
                    <a:pt x="0" y="0"/>
                  </a:lnTo>
                  <a:lnTo>
                    <a:pt x="0" y="1560576"/>
                  </a:lnTo>
                  <a:close/>
                </a:path>
              </a:pathLst>
            </a:custGeom>
            <a:ln w="9144">
              <a:solidFill>
                <a:srgbClr val="01484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50214" y="2438146"/>
            <a:ext cx="121221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95" dirty="0">
                <a:solidFill>
                  <a:srgbClr val="014843"/>
                </a:solidFill>
                <a:latin typeface="Tahoma"/>
                <a:cs typeface="Tahoma"/>
              </a:rPr>
              <a:t>«Вороний</a:t>
            </a:r>
            <a:r>
              <a:rPr sz="1100" spc="-55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50" dirty="0">
                <a:solidFill>
                  <a:srgbClr val="014843"/>
                </a:solidFill>
                <a:latin typeface="Tahoma"/>
                <a:cs typeface="Tahoma"/>
              </a:rPr>
              <a:t>день»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2737104" y="665987"/>
            <a:ext cx="2040889" cy="1533525"/>
            <a:chOff x="2737104" y="665987"/>
            <a:chExt cx="2040889" cy="1533525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46248" y="675131"/>
              <a:ext cx="2022348" cy="1514856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741676" y="670559"/>
              <a:ext cx="2032000" cy="1524000"/>
            </a:xfrm>
            <a:custGeom>
              <a:avLst/>
              <a:gdLst/>
              <a:ahLst/>
              <a:cxnLst/>
              <a:rect l="l" t="t" r="r" b="b"/>
              <a:pathLst>
                <a:path w="2032000" h="1524000">
                  <a:moveTo>
                    <a:pt x="0" y="1524000"/>
                  </a:moveTo>
                  <a:lnTo>
                    <a:pt x="2031492" y="1524000"/>
                  </a:lnTo>
                  <a:lnTo>
                    <a:pt x="2031492" y="0"/>
                  </a:lnTo>
                  <a:lnTo>
                    <a:pt x="0" y="0"/>
                  </a:lnTo>
                  <a:lnTo>
                    <a:pt x="0" y="1524000"/>
                  </a:lnTo>
                  <a:close/>
                </a:path>
              </a:pathLst>
            </a:custGeom>
            <a:ln w="9144">
              <a:solidFill>
                <a:srgbClr val="124D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2950591" y="2368143"/>
            <a:ext cx="1506855" cy="409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2384" marR="5080" indent="-20320">
              <a:lnSpc>
                <a:spcPct val="114500"/>
              </a:lnSpc>
              <a:spcBef>
                <a:spcPts val="100"/>
              </a:spcBef>
            </a:pPr>
            <a:r>
              <a:rPr sz="1100" spc="125" dirty="0">
                <a:solidFill>
                  <a:srgbClr val="014843"/>
                </a:solidFill>
                <a:latin typeface="Tahoma"/>
                <a:cs typeface="Tahoma"/>
              </a:rPr>
              <a:t>Обряд</a:t>
            </a:r>
            <a:r>
              <a:rPr sz="1100" spc="-8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110" dirty="0">
                <a:solidFill>
                  <a:srgbClr val="014843"/>
                </a:solidFill>
                <a:latin typeface="Tahoma"/>
                <a:cs typeface="Tahoma"/>
              </a:rPr>
              <a:t>приношения </a:t>
            </a:r>
            <a:r>
              <a:rPr sz="1100" spc="95" dirty="0">
                <a:solidFill>
                  <a:srgbClr val="014843"/>
                </a:solidFill>
                <a:latin typeface="Tahoma"/>
                <a:cs typeface="Tahoma"/>
              </a:rPr>
              <a:t>Луне</a:t>
            </a:r>
            <a:r>
              <a:rPr sz="1100" spc="45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10" dirty="0">
                <a:solidFill>
                  <a:srgbClr val="014843"/>
                </a:solidFill>
                <a:latin typeface="Tahoma"/>
                <a:cs typeface="Tahoma"/>
              </a:rPr>
              <a:t>«Тылащ</a:t>
            </a:r>
            <a:r>
              <a:rPr sz="1100" spc="4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55" dirty="0">
                <a:solidFill>
                  <a:srgbClr val="014843"/>
                </a:solidFill>
                <a:latin typeface="Tahoma"/>
                <a:cs typeface="Tahoma"/>
              </a:rPr>
              <a:t>пори»</a:t>
            </a:r>
            <a:endParaRPr sz="1100" dirty="0">
              <a:latin typeface="Tahoma"/>
              <a:cs typeface="Tahoma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280659" y="665987"/>
            <a:ext cx="2039620" cy="1533525"/>
            <a:chOff x="5280659" y="665987"/>
            <a:chExt cx="2039620" cy="1533525"/>
          </a:xfrm>
        </p:grpSpPr>
        <p:pic>
          <p:nvPicPr>
            <p:cNvPr id="14" name="object 1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89803" y="675131"/>
              <a:ext cx="2020824" cy="1514856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5285231" y="670559"/>
              <a:ext cx="2030095" cy="1524000"/>
            </a:xfrm>
            <a:custGeom>
              <a:avLst/>
              <a:gdLst/>
              <a:ahLst/>
              <a:cxnLst/>
              <a:rect l="l" t="t" r="r" b="b"/>
              <a:pathLst>
                <a:path w="2030095" h="1524000">
                  <a:moveTo>
                    <a:pt x="0" y="1524000"/>
                  </a:moveTo>
                  <a:lnTo>
                    <a:pt x="2029967" y="1524000"/>
                  </a:lnTo>
                  <a:lnTo>
                    <a:pt x="2029967" y="0"/>
                  </a:lnTo>
                  <a:lnTo>
                    <a:pt x="0" y="0"/>
                  </a:lnTo>
                  <a:lnTo>
                    <a:pt x="0" y="1524000"/>
                  </a:lnTo>
                  <a:close/>
                </a:path>
              </a:pathLst>
            </a:custGeom>
            <a:ln w="9144">
              <a:solidFill>
                <a:srgbClr val="124D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395086" y="2411095"/>
            <a:ext cx="175323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85" dirty="0">
                <a:solidFill>
                  <a:srgbClr val="014843"/>
                </a:solidFill>
                <a:latin typeface="Tahoma"/>
                <a:cs typeface="Tahoma"/>
              </a:rPr>
              <a:t>«Праздник</a:t>
            </a:r>
            <a:r>
              <a:rPr sz="1100" spc="-5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55" dirty="0">
                <a:solidFill>
                  <a:srgbClr val="014843"/>
                </a:solidFill>
                <a:latin typeface="Tahoma"/>
                <a:cs typeface="Tahoma"/>
              </a:rPr>
              <a:t>Трясогузки»</a:t>
            </a:r>
            <a:endParaRPr sz="1100">
              <a:latin typeface="Tahoma"/>
              <a:cs typeface="Tahoma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335876" y="2909125"/>
            <a:ext cx="2040889" cy="1533525"/>
            <a:chOff x="1415796" y="2790444"/>
            <a:chExt cx="2040889" cy="1533525"/>
          </a:xfrm>
        </p:grpSpPr>
        <p:pic>
          <p:nvPicPr>
            <p:cNvPr id="18" name="object 1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24940" y="2799588"/>
              <a:ext cx="2022348" cy="1514856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1420368" y="2795016"/>
              <a:ext cx="2032000" cy="1524000"/>
            </a:xfrm>
            <a:custGeom>
              <a:avLst/>
              <a:gdLst/>
              <a:ahLst/>
              <a:cxnLst/>
              <a:rect l="l" t="t" r="r" b="b"/>
              <a:pathLst>
                <a:path w="2032000" h="1524000">
                  <a:moveTo>
                    <a:pt x="0" y="1524000"/>
                  </a:moveTo>
                  <a:lnTo>
                    <a:pt x="2031492" y="1524000"/>
                  </a:lnTo>
                  <a:lnTo>
                    <a:pt x="2031492" y="0"/>
                  </a:lnTo>
                  <a:lnTo>
                    <a:pt x="0" y="0"/>
                  </a:lnTo>
                  <a:lnTo>
                    <a:pt x="0" y="1524000"/>
                  </a:lnTo>
                  <a:close/>
                </a:path>
              </a:pathLst>
            </a:custGeom>
            <a:ln w="9144">
              <a:solidFill>
                <a:srgbClr val="124D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50176" y="4561278"/>
            <a:ext cx="1344295" cy="193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70" dirty="0">
                <a:solidFill>
                  <a:srgbClr val="014843"/>
                </a:solidFill>
                <a:latin typeface="Tahoma"/>
                <a:cs typeface="Tahoma"/>
              </a:rPr>
              <a:t>«Встреча</a:t>
            </a:r>
            <a:r>
              <a:rPr sz="1100" spc="-9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65" dirty="0">
                <a:solidFill>
                  <a:srgbClr val="014843"/>
                </a:solidFill>
                <a:latin typeface="Tahoma"/>
                <a:cs typeface="Tahoma"/>
              </a:rPr>
              <a:t>Лебедя»</a:t>
            </a:r>
            <a:endParaRPr sz="1100" dirty="0">
              <a:latin typeface="Tahoma"/>
              <a:cs typeface="Tahoma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834221" y="2896425"/>
            <a:ext cx="2040889" cy="1536700"/>
            <a:chOff x="4309871" y="2788920"/>
            <a:chExt cx="2040889" cy="1536700"/>
          </a:xfrm>
        </p:grpSpPr>
        <p:pic>
          <p:nvPicPr>
            <p:cNvPr id="22" name="object 2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19015" y="2798064"/>
              <a:ext cx="2022348" cy="1517904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4314443" y="2793492"/>
              <a:ext cx="2032000" cy="1527175"/>
            </a:xfrm>
            <a:custGeom>
              <a:avLst/>
              <a:gdLst/>
              <a:ahLst/>
              <a:cxnLst/>
              <a:rect l="l" t="t" r="r" b="b"/>
              <a:pathLst>
                <a:path w="2032000" h="1527175">
                  <a:moveTo>
                    <a:pt x="0" y="1527048"/>
                  </a:moveTo>
                  <a:lnTo>
                    <a:pt x="2031492" y="1527048"/>
                  </a:lnTo>
                  <a:lnTo>
                    <a:pt x="2031492" y="0"/>
                  </a:lnTo>
                  <a:lnTo>
                    <a:pt x="0" y="0"/>
                  </a:lnTo>
                  <a:lnTo>
                    <a:pt x="0" y="1527048"/>
                  </a:lnTo>
                  <a:close/>
                </a:path>
              </a:pathLst>
            </a:custGeom>
            <a:ln w="9144">
              <a:solidFill>
                <a:srgbClr val="124D5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3133496" y="4532293"/>
            <a:ext cx="1442085" cy="4095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4470" marR="5080" indent="-192405">
              <a:lnSpc>
                <a:spcPct val="114500"/>
              </a:lnSpc>
              <a:spcBef>
                <a:spcPts val="100"/>
              </a:spcBef>
            </a:pPr>
            <a:r>
              <a:rPr sz="1100" spc="125" dirty="0">
                <a:solidFill>
                  <a:srgbClr val="014843"/>
                </a:solidFill>
                <a:latin typeface="Tahoma"/>
                <a:cs typeface="Tahoma"/>
              </a:rPr>
              <a:t>Обряд</a:t>
            </a:r>
            <a:r>
              <a:rPr sz="1100" spc="-8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90" dirty="0">
                <a:solidFill>
                  <a:srgbClr val="014843"/>
                </a:solidFill>
                <a:latin typeface="Tahoma"/>
                <a:cs typeface="Tahoma"/>
              </a:rPr>
              <a:t>поклонения </a:t>
            </a:r>
            <a:r>
              <a:rPr sz="1100" spc="114" dirty="0">
                <a:solidFill>
                  <a:srgbClr val="014843"/>
                </a:solidFill>
                <a:latin typeface="Tahoma"/>
                <a:cs typeface="Tahoma"/>
              </a:rPr>
              <a:t>Водному</a:t>
            </a:r>
            <a:r>
              <a:rPr sz="1100" spc="-8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45" dirty="0">
                <a:solidFill>
                  <a:srgbClr val="014843"/>
                </a:solidFill>
                <a:latin typeface="Tahoma"/>
                <a:cs typeface="Tahoma"/>
              </a:rPr>
              <a:t>Духу</a:t>
            </a:r>
            <a:endParaRPr sz="1100" dirty="0">
              <a:latin typeface="Tahoma"/>
              <a:cs typeface="Tahoma"/>
            </a:endParaRPr>
          </a:p>
        </p:txBody>
      </p:sp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92EA35AE-65EE-6037-82E9-0E70DF194DF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80"/>
          <a:stretch/>
        </p:blipFill>
        <p:spPr>
          <a:xfrm>
            <a:off x="5268975" y="2913697"/>
            <a:ext cx="2030095" cy="1554672"/>
          </a:xfrm>
          <a:prstGeom prst="rect">
            <a:avLst/>
          </a:prstGeom>
          <a:ln w="6350">
            <a:solidFill>
              <a:srgbClr val="024943"/>
            </a:solidFill>
          </a:ln>
        </p:spPr>
      </p:pic>
      <p:sp>
        <p:nvSpPr>
          <p:cNvPr id="27" name="object 20">
            <a:extLst>
              <a:ext uri="{FF2B5EF4-FFF2-40B4-BE49-F238E27FC236}">
                <a16:creationId xmlns:a16="http://schemas.microsoft.com/office/drawing/2014/main" id="{FEF2FC99-3B2F-9A14-563B-EC7F167F0ED9}"/>
              </a:ext>
            </a:extLst>
          </p:cNvPr>
          <p:cNvSpPr txBox="1"/>
          <p:nvPr/>
        </p:nvSpPr>
        <p:spPr>
          <a:xfrm>
            <a:off x="5575249" y="4561278"/>
            <a:ext cx="1573072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100" spc="70" dirty="0">
                <a:solidFill>
                  <a:srgbClr val="014843"/>
                </a:solidFill>
                <a:latin typeface="Tahoma"/>
                <a:cs typeface="Tahoma"/>
              </a:rPr>
              <a:t>«</a:t>
            </a:r>
            <a:r>
              <a:rPr lang="ru-RU" sz="1100" spc="70" dirty="0">
                <a:solidFill>
                  <a:srgbClr val="014843"/>
                </a:solidFill>
                <a:latin typeface="Tahoma"/>
                <a:cs typeface="Tahoma"/>
              </a:rPr>
              <a:t>Проводы</a:t>
            </a:r>
            <a:r>
              <a:rPr sz="1100" spc="-9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100" spc="65" dirty="0">
                <a:solidFill>
                  <a:srgbClr val="014843"/>
                </a:solidFill>
                <a:latin typeface="Tahoma"/>
                <a:cs typeface="Tahoma"/>
              </a:rPr>
              <a:t>Лебедя»</a:t>
            </a:r>
            <a:endParaRPr sz="1100" dirty="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3400" y="114583"/>
            <a:ext cx="6477000" cy="5046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pc="100" dirty="0">
                <a:latin typeface="Malgun Gothic"/>
                <a:cs typeface="Malgun Gothic"/>
              </a:rPr>
              <a:t>Сохранение и популяризация обрядовой традиции «Медвежьи игрища» </a:t>
            </a:r>
            <a:endParaRPr spc="100" dirty="0">
              <a:latin typeface="Malgun Gothic"/>
              <a:cs typeface="Malgun Gothic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09277" y="832383"/>
            <a:ext cx="7001983" cy="867901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C9C0FD8C-8235-8DD7-5BFA-616382340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269" y="2630558"/>
            <a:ext cx="1034260" cy="806688"/>
          </a:xfrm>
          <a:prstGeom prst="rect">
            <a:avLst/>
          </a:prstGeom>
        </p:spPr>
      </p:pic>
      <p:pic>
        <p:nvPicPr>
          <p:cNvPr id="40" name="object 4">
            <a:extLst>
              <a:ext uri="{FF2B5EF4-FFF2-40B4-BE49-F238E27FC236}">
                <a16:creationId xmlns:a16="http://schemas.microsoft.com/office/drawing/2014/main" id="{C3236499-AC81-9A6D-27B5-AB1B0BC6D44A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51135" y="-8417"/>
            <a:ext cx="1371600" cy="5143499"/>
          </a:xfrm>
          <a:prstGeom prst="rect">
            <a:avLst/>
          </a:prstGeom>
        </p:spPr>
      </p:pic>
      <p:sp>
        <p:nvSpPr>
          <p:cNvPr id="41" name="object 5">
            <a:extLst>
              <a:ext uri="{FF2B5EF4-FFF2-40B4-BE49-F238E27FC236}">
                <a16:creationId xmlns:a16="http://schemas.microsoft.com/office/drawing/2014/main" id="{F5564DA9-B28F-CF1A-A748-B562993AB8BB}"/>
              </a:ext>
            </a:extLst>
          </p:cNvPr>
          <p:cNvSpPr txBox="1"/>
          <p:nvPr/>
        </p:nvSpPr>
        <p:spPr>
          <a:xfrm>
            <a:off x="4751867" y="2673166"/>
            <a:ext cx="914400" cy="1719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" algn="ctr">
              <a:lnSpc>
                <a:spcPct val="114999"/>
              </a:lnSpc>
              <a:spcBef>
                <a:spcPts val="100"/>
              </a:spcBef>
            </a:pPr>
            <a:r>
              <a:rPr lang="ru-RU" sz="1000" b="1" spc="20" dirty="0">
                <a:solidFill>
                  <a:srgbClr val="014843"/>
                </a:solidFill>
                <a:latin typeface="Tahoma"/>
                <a:cs typeface="Tahoma"/>
              </a:rPr>
              <a:t>2024 год</a:t>
            </a:r>
            <a:endParaRPr sz="1000" b="1" spc="20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7D5F6BF-5FE7-B5F2-A81A-00B24E2A0CE8}"/>
              </a:ext>
            </a:extLst>
          </p:cNvPr>
          <p:cNvSpPr txBox="1"/>
          <p:nvPr/>
        </p:nvSpPr>
        <p:spPr>
          <a:xfrm>
            <a:off x="809647" y="863684"/>
            <a:ext cx="6610303" cy="823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 algn="just">
              <a:lnSpc>
                <a:spcPct val="114999"/>
              </a:lnSpc>
              <a:spcBef>
                <a:spcPts val="100"/>
              </a:spcBef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Государственной программой автономного округа «Культурное пространство» предусмотрено ежегодное проведение лаборатории </a:t>
            </a:r>
            <a:b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</a:b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по сохранению обрядовой традиции «Медвежьи игрища»</a:t>
            </a:r>
          </a:p>
        </p:txBody>
      </p:sp>
      <p:sp>
        <p:nvSpPr>
          <p:cNvPr id="2" name="object 5">
            <a:extLst>
              <a:ext uri="{FF2B5EF4-FFF2-40B4-BE49-F238E27FC236}">
                <a16:creationId xmlns:a16="http://schemas.microsoft.com/office/drawing/2014/main" id="{62DA465A-2129-2476-9DFB-31AED7EF2A3A}"/>
              </a:ext>
            </a:extLst>
          </p:cNvPr>
          <p:cNvSpPr txBox="1"/>
          <p:nvPr/>
        </p:nvSpPr>
        <p:spPr>
          <a:xfrm>
            <a:off x="4751867" y="2844638"/>
            <a:ext cx="914400" cy="53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" algn="ctr">
              <a:lnSpc>
                <a:spcPct val="114999"/>
              </a:lnSpc>
              <a:spcBef>
                <a:spcPts val="100"/>
              </a:spcBef>
            </a:pPr>
            <a:r>
              <a:rPr lang="ru-RU" sz="2000" b="1" spc="20" dirty="0">
                <a:solidFill>
                  <a:srgbClr val="014843"/>
                </a:solidFill>
                <a:latin typeface="Tahoma"/>
                <a:cs typeface="Tahoma"/>
              </a:rPr>
              <a:t>117,4</a:t>
            </a:r>
            <a:r>
              <a:rPr lang="ru-RU" sz="1400" b="1" spc="2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lang="ru-RU" sz="1050" b="1" spc="20" dirty="0">
                <a:solidFill>
                  <a:srgbClr val="014843"/>
                </a:solidFill>
                <a:latin typeface="Tahoma"/>
                <a:cs typeface="Tahoma"/>
              </a:rPr>
              <a:t>тыс. руб.</a:t>
            </a:r>
            <a:endParaRPr sz="1400" b="1" spc="20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6" name="object 3">
            <a:extLst>
              <a:ext uri="{FF2B5EF4-FFF2-40B4-BE49-F238E27FC236}">
                <a16:creationId xmlns:a16="http://schemas.microsoft.com/office/drawing/2014/main" id="{A3861959-BDFF-2CEC-A8C9-F3CFAF905130}"/>
              </a:ext>
            </a:extLst>
          </p:cNvPr>
          <p:cNvSpPr txBox="1">
            <a:spLocks/>
          </p:cNvSpPr>
          <p:nvPr/>
        </p:nvSpPr>
        <p:spPr>
          <a:xfrm>
            <a:off x="5113493" y="2355040"/>
            <a:ext cx="1524000" cy="1968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>
            <a:lvl1pPr>
              <a:defRPr sz="1600" b="1" i="0">
                <a:solidFill>
                  <a:srgbClr val="014843"/>
                </a:solidFill>
                <a:latin typeface="Tahoma"/>
                <a:ea typeface="+mj-ea"/>
                <a:cs typeface="Tahoma"/>
              </a:defRPr>
            </a:lvl1pPr>
          </a:lstStyle>
          <a:p>
            <a:pPr marL="12700">
              <a:spcBef>
                <a:spcPts val="95"/>
              </a:spcBef>
            </a:pPr>
            <a:r>
              <a:rPr lang="ru-RU" sz="1200" spc="100" dirty="0">
                <a:latin typeface="Malgun Gothic"/>
                <a:cs typeface="Malgun Gothic"/>
              </a:rPr>
              <a:t>Финансирование </a:t>
            </a:r>
          </a:p>
        </p:txBody>
      </p:sp>
      <p:sp>
        <p:nvSpPr>
          <p:cNvPr id="7" name="object 5">
            <a:extLst>
              <a:ext uri="{FF2B5EF4-FFF2-40B4-BE49-F238E27FC236}">
                <a16:creationId xmlns:a16="http://schemas.microsoft.com/office/drawing/2014/main" id="{B5CD47FF-185A-E474-6A25-CFAB7C50C45F}"/>
              </a:ext>
            </a:extLst>
          </p:cNvPr>
          <p:cNvSpPr txBox="1"/>
          <p:nvPr/>
        </p:nvSpPr>
        <p:spPr>
          <a:xfrm>
            <a:off x="6047721" y="2671617"/>
            <a:ext cx="914400" cy="1719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" algn="ctr">
              <a:lnSpc>
                <a:spcPct val="114999"/>
              </a:lnSpc>
              <a:spcBef>
                <a:spcPts val="100"/>
              </a:spcBef>
            </a:pPr>
            <a:r>
              <a:rPr lang="ru-RU" sz="1000" b="1" spc="20" dirty="0">
                <a:solidFill>
                  <a:srgbClr val="014843"/>
                </a:solidFill>
                <a:latin typeface="Tahoma"/>
                <a:cs typeface="Tahoma"/>
              </a:rPr>
              <a:t>2025 год</a:t>
            </a:r>
            <a:endParaRPr sz="1000" b="1" spc="20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8" name="object 5">
            <a:extLst>
              <a:ext uri="{FF2B5EF4-FFF2-40B4-BE49-F238E27FC236}">
                <a16:creationId xmlns:a16="http://schemas.microsoft.com/office/drawing/2014/main" id="{4767F79A-0778-69E7-28CC-CCF16BE87CC2}"/>
              </a:ext>
            </a:extLst>
          </p:cNvPr>
          <p:cNvSpPr txBox="1"/>
          <p:nvPr/>
        </p:nvSpPr>
        <p:spPr>
          <a:xfrm>
            <a:off x="6077514" y="2843524"/>
            <a:ext cx="914400" cy="53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39370" algn="ctr">
              <a:lnSpc>
                <a:spcPct val="114999"/>
              </a:lnSpc>
              <a:spcBef>
                <a:spcPts val="100"/>
              </a:spcBef>
            </a:pPr>
            <a:r>
              <a:rPr lang="ru-RU" sz="2000" b="1" spc="20" dirty="0">
                <a:solidFill>
                  <a:srgbClr val="014843"/>
                </a:solidFill>
                <a:latin typeface="Tahoma"/>
                <a:cs typeface="Tahoma"/>
              </a:rPr>
              <a:t>567,4</a:t>
            </a:r>
            <a:r>
              <a:rPr lang="ru-RU" sz="1400" b="1" spc="2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lang="ru-RU" sz="1050" b="1" spc="20" dirty="0">
                <a:solidFill>
                  <a:srgbClr val="014843"/>
                </a:solidFill>
                <a:latin typeface="Tahoma"/>
                <a:cs typeface="Tahoma"/>
              </a:rPr>
              <a:t>тыс. руб.</a:t>
            </a:r>
            <a:endParaRPr sz="1400" b="1" spc="20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F79A4C9-D11F-93B3-74E8-E005DA6085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3375" y="2630558"/>
            <a:ext cx="914726" cy="80668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786393F-914A-83E5-6FF6-0DFD9EC17F5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9" y="2121640"/>
            <a:ext cx="3771868" cy="251359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</TotalTime>
  <Words>334</Words>
  <Application>Microsoft Office PowerPoint</Application>
  <PresentationFormat>Экран (16:9)</PresentationFormat>
  <Paragraphs>50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Malgun Gothic</vt:lpstr>
      <vt:lpstr>Calibri</vt:lpstr>
      <vt:lpstr>Tahoma</vt:lpstr>
      <vt:lpstr>Verdana</vt:lpstr>
      <vt:lpstr>Office Theme</vt:lpstr>
      <vt:lpstr> Об организации деятельности по сбору, переводу, опубликованию и исследованию материалов фольклорного наследия коренных малочисленных народов Севера, в том числе по сохранению ревитализации, изучению и популяризации обрядовой традиции «Медвежьи игрища»</vt:lpstr>
      <vt:lpstr>Презентация PowerPoint</vt:lpstr>
      <vt:lpstr>Презентация PowerPoint</vt:lpstr>
      <vt:lpstr>Презентация PowerPoint</vt:lpstr>
      <vt:lpstr>Мероприятия, способствующие сохранению и развитию культуры КМНС</vt:lpstr>
      <vt:lpstr>Традиционные обрядовые праздники</vt:lpstr>
      <vt:lpstr>Сохранение и популяризация обрядовой традиции «Медвежьи игрища»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Сергеевна Стащенко</dc:creator>
  <cp:lastModifiedBy>kit-622008-tjhg6@outlook.com</cp:lastModifiedBy>
  <cp:revision>14</cp:revision>
  <dcterms:created xsi:type="dcterms:W3CDTF">2025-02-14T11:22:50Z</dcterms:created>
  <dcterms:modified xsi:type="dcterms:W3CDTF">2025-02-19T12:05:13Z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2025-02-14T00:00:00Z</vt:filetime>
  </property>
  <property fmtid="{D5CDD505-2E9C-101B-9397-08002B2CF9AE}" pid="5" name="Producer">
    <vt:lpwstr>Microsoft® PowerPoint® 2016</vt:lpwstr>
  </property>
</Properties>
</file>